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115780-E80C-4E16-B25B-388677E14A98}">
  <a:tblStyle styleId="{53115780-E80C-4E16-B25B-388677E14A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3366"/>
  </p:normalViewPr>
  <p:slideViewPr>
    <p:cSldViewPr snapToGrid="0">
      <p:cViewPr varScale="1">
        <p:scale>
          <a:sx n="83" d="100"/>
          <a:sy n="83" d="100"/>
        </p:scale>
        <p:origin x="108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39125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8542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3a5af4b2f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3a5af4b2f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8288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3a62fa03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3a62fa03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19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3a62fa036_5_9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3a62fa036_5_9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50715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3a62fa036_5_1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3a62fa036_5_1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31418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3a62fa036_5_1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3a62fa036_5_1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5256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3a0522f0b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3a0522f0b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2167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3a5af4b2f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3a5af4b2f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4147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3a0522f0b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3a0522f0b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383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3a5af4b2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3a5af4b2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9370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a62fa03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3a62fa03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309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a62fa036_0_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3a62fa036_0_9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91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3a62fa036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3a62fa036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32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3a62fa036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3a62fa036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3470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421450" y="3519950"/>
            <a:ext cx="63864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/>
              <a:t>Group G:</a:t>
            </a:r>
            <a:r>
              <a:rPr lang="en" sz="1700"/>
              <a:t>  </a:t>
            </a:r>
            <a:r>
              <a:rPr lang="en" sz="1700" b="1"/>
              <a:t>Shengchen Fu, Tianyi Zhou, Lin Wang, Niqian Wu</a:t>
            </a:r>
            <a:endParaRPr sz="1700" b="1"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7436" y="1625599"/>
            <a:ext cx="4102675" cy="158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2"/>
          <p:cNvSpPr txBox="1">
            <a:spLocks noGrp="1"/>
          </p:cNvSpPr>
          <p:nvPr>
            <p:ph type="title"/>
          </p:nvPr>
        </p:nvSpPr>
        <p:spPr>
          <a:xfrm>
            <a:off x="376500" y="266400"/>
            <a:ext cx="75057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Segmentation : Success has different ways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684350" y="2400375"/>
            <a:ext cx="5556300" cy="20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aphicFrame>
        <p:nvGraphicFramePr>
          <p:cNvPr id="249" name="Google Shape;249;p22"/>
          <p:cNvGraphicFramePr/>
          <p:nvPr/>
        </p:nvGraphicFramePr>
        <p:xfrm>
          <a:off x="1150800" y="953763"/>
          <a:ext cx="6051800" cy="2611725"/>
        </p:xfrm>
        <a:graphic>
          <a:graphicData uri="http://schemas.openxmlformats.org/drawingml/2006/table">
            <a:tbl>
              <a:tblPr>
                <a:noFill/>
                <a:tableStyleId>{53115780-E80C-4E16-B25B-388677E14A98}</a:tableStyleId>
              </a:tblPr>
              <a:tblGrid>
                <a:gridCol w="1512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2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8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</a:t>
                      </a:r>
                      <a:endParaRPr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Backers</a:t>
                      </a:r>
                      <a:endParaRPr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8761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Goal</a:t>
                      </a:r>
                      <a:endParaRPr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isSuccessful</a:t>
                      </a:r>
                      <a:endParaRPr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0" lvl="0" indent="0" algn="l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59735</a:t>
                      </a:r>
                      <a:endParaRPr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524843</a:t>
                      </a:r>
                      <a:endParaRPr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0" lvl="0" indent="0" algn="l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244.8</a:t>
                      </a:r>
                      <a:endParaRPr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9367</a:t>
                      </a:r>
                      <a:endParaRPr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0" lvl="0" indent="0" algn="l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16.43</a:t>
                      </a:r>
                      <a:endParaRPr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43107</a:t>
                      </a:r>
                      <a:endParaRPr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88900" lvl="0" indent="0" algn="l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4.833</a:t>
                      </a:r>
                      <a:endParaRPr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82704866</a:t>
                      </a:r>
                      <a:endParaRPr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0" name="Google Shape;250;p22"/>
          <p:cNvSpPr txBox="1"/>
          <p:nvPr/>
        </p:nvSpPr>
        <p:spPr>
          <a:xfrm>
            <a:off x="1150800" y="3775050"/>
            <a:ext cx="6953700" cy="9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Guide projects to set a reasonable funding goal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Promote projects to attract more backers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3"/>
          <p:cNvSpPr txBox="1">
            <a:spLocks noGrp="1"/>
          </p:cNvSpPr>
          <p:nvPr>
            <p:ph type="title"/>
          </p:nvPr>
        </p:nvSpPr>
        <p:spPr>
          <a:xfrm>
            <a:off x="379275" y="261850"/>
            <a:ext cx="8684400" cy="5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Prediction Analysis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3"/>
          <p:cNvSpPr txBox="1">
            <a:spLocks noGrp="1"/>
          </p:cNvSpPr>
          <p:nvPr>
            <p:ph type="body" idx="1"/>
          </p:nvPr>
        </p:nvSpPr>
        <p:spPr>
          <a:xfrm>
            <a:off x="229800" y="860425"/>
            <a:ext cx="8684400" cy="39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Test data: Projects with “Live” state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Model:</a:t>
            </a:r>
            <a:endParaRPr sz="140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Dependent variable: pledged </a:t>
            </a:r>
            <a:endParaRPr sz="140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Independent variable: backers,  goal,  backers, factor(main_category), factor(main_category) x backers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br>
              <a:rPr lang="en" sz="1400"/>
            </a:br>
            <a:endParaRPr sz="1400"/>
          </a:p>
        </p:txBody>
      </p:sp>
      <p:pic>
        <p:nvPicPr>
          <p:cNvPr id="257" name="Google Shape;2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125" y="2117275"/>
            <a:ext cx="4436475" cy="274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3"/>
          <p:cNvSpPr txBox="1"/>
          <p:nvPr/>
        </p:nvSpPr>
        <p:spPr>
          <a:xfrm>
            <a:off x="4913600" y="2203925"/>
            <a:ext cx="3903600" cy="20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Comics &amp; Photography: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Few number of projects, high successful rate of category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Top 5 successful rate: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Comics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Games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Photography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Art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Technology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497675" y="349950"/>
            <a:ext cx="75057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Prediction Analysis cont’d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5" name="Google Shape;2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75" y="1130675"/>
            <a:ext cx="4517251" cy="27655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6" name="Google Shape;266;p24"/>
          <p:cNvGraphicFramePr/>
          <p:nvPr/>
        </p:nvGraphicFramePr>
        <p:xfrm>
          <a:off x="5077000" y="1504475"/>
          <a:ext cx="3231750" cy="2291550"/>
        </p:xfrm>
        <a:graphic>
          <a:graphicData uri="http://schemas.openxmlformats.org/drawingml/2006/table">
            <a:tbl>
              <a:tblPr>
                <a:noFill/>
                <a:tableStyleId>{53115780-E80C-4E16-B25B-388677E14A98}</a:tableStyleId>
              </a:tblPr>
              <a:tblGrid>
                <a:gridCol w="161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5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main_category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Revenue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Design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525275.05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Technology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414649.25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Games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135131.65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Fashion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47263.95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Music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44598.55</a:t>
                      </a:r>
                      <a:endParaRPr sz="1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67" name="Google Shape;267;p24"/>
          <p:cNvSpPr txBox="1"/>
          <p:nvPr/>
        </p:nvSpPr>
        <p:spPr>
          <a:xfrm>
            <a:off x="5077000" y="1025553"/>
            <a:ext cx="37689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Top 5 categories ranked by Predicted 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Revenue</a:t>
            </a:r>
            <a:endParaRPr dirty="0">
              <a:solidFill>
                <a:schemeClr val="accent4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4"/>
          <p:cNvSpPr txBox="1"/>
          <p:nvPr/>
        </p:nvSpPr>
        <p:spPr>
          <a:xfrm>
            <a:off x="620950" y="4012825"/>
            <a:ext cx="40179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Design &amp; Technology: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significantly large </a:t>
            </a:r>
            <a:r>
              <a:rPr lang="en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amounts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of predicted average pledge amount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5"/>
          <p:cNvSpPr txBox="1">
            <a:spLocks noGrp="1"/>
          </p:cNvSpPr>
          <p:nvPr>
            <p:ph type="title"/>
          </p:nvPr>
        </p:nvSpPr>
        <p:spPr>
          <a:xfrm>
            <a:off x="404300" y="280900"/>
            <a:ext cx="75057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What should Kickstarter do?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25"/>
          <p:cNvSpPr txBox="1">
            <a:spLocks noGrp="1"/>
          </p:cNvSpPr>
          <p:nvPr>
            <p:ph type="body" idx="1"/>
          </p:nvPr>
        </p:nvSpPr>
        <p:spPr>
          <a:xfrm>
            <a:off x="404300" y="790900"/>
            <a:ext cx="7812900" cy="3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3D85C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D85C6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will lead to successful state and higher pledge?</a:t>
            </a:r>
            <a:endParaRPr sz="1400">
              <a:solidFill>
                <a:srgbClr val="3D85C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Reasonable goal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Large amount of backers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Diversified strategy for different categories         </a:t>
            </a:r>
            <a:endParaRPr sz="14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 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D85C6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Recommendation: </a:t>
            </a:r>
            <a:endParaRPr sz="1400">
              <a:solidFill>
                <a:srgbClr val="3D85C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Guide projects to set reasonable and reachable goals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Attract more backers: </a:t>
            </a:r>
            <a:endParaRPr sz="1400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➢"/>
            </a:pPr>
            <a:r>
              <a:rPr lang="en" sz="1400">
                <a:solidFill>
                  <a:srgbClr val="000000"/>
                </a:solidFill>
              </a:rPr>
              <a:t>Advertise the Kickstarter website to increase the visitor volume 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Diversify promotion strategy based on categories and months</a:t>
            </a:r>
            <a:endParaRPr sz="1400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➢"/>
            </a:pPr>
            <a:r>
              <a:rPr lang="en" sz="1400">
                <a:solidFill>
                  <a:srgbClr val="000000"/>
                </a:solidFill>
              </a:rPr>
              <a:t>Technology: promote heavily in April, September, November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Invite more projects:</a:t>
            </a:r>
            <a:endParaRPr sz="1400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➢"/>
            </a:pPr>
            <a:r>
              <a:rPr lang="en" sz="1400">
                <a:solidFill>
                  <a:srgbClr val="000000"/>
                </a:solidFill>
              </a:rPr>
              <a:t>Dance, Theater and Comics: High successful rates but small number of projects </a:t>
            </a:r>
            <a:endParaRPr sz="1400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➢"/>
            </a:pPr>
            <a:r>
              <a:rPr lang="en" sz="1400">
                <a:solidFill>
                  <a:srgbClr val="000000"/>
                </a:solidFill>
              </a:rPr>
              <a:t>Technology: High average pledge amount &amp; high average number of backers</a:t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6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81" name="Google Shape;2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704"/>
            <a:ext cx="9143999" cy="507609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6"/>
          <p:cNvSpPr txBox="1"/>
          <p:nvPr/>
        </p:nvSpPr>
        <p:spPr>
          <a:xfrm>
            <a:off x="2123475" y="373500"/>
            <a:ext cx="59484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Pacifico"/>
                <a:ea typeface="Pacifico"/>
                <a:cs typeface="Pacifico"/>
                <a:sym typeface="Pacifico"/>
              </a:rPr>
              <a:t>Thank you!</a:t>
            </a:r>
            <a:endParaRPr sz="6000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442675" y="339650"/>
            <a:ext cx="7505700" cy="4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What is Kickstarter?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1"/>
          </p:nvPr>
        </p:nvSpPr>
        <p:spPr>
          <a:xfrm>
            <a:off x="278900" y="1070150"/>
            <a:ext cx="8713200" cy="38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Online crowdfunding platform for start-up projects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“All-or-nothing” funding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Kickstarter fees: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Successful funding projects:</a:t>
            </a:r>
            <a:endParaRPr sz="140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5% of total  funds</a:t>
            </a:r>
            <a:endParaRPr sz="140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7" name="Google Shape;13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0475" y="339650"/>
            <a:ext cx="3926402" cy="235584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4"/>
          <p:cNvSpPr/>
          <p:nvPr/>
        </p:nvSpPr>
        <p:spPr>
          <a:xfrm>
            <a:off x="2237575" y="3022300"/>
            <a:ext cx="4060200" cy="409800"/>
          </a:xfrm>
          <a:prstGeom prst="roundRect">
            <a:avLst>
              <a:gd name="adj" fmla="val 50000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How can Kickstarter increase its revenue?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4"/>
          <p:cNvSpPr/>
          <p:nvPr/>
        </p:nvSpPr>
        <p:spPr>
          <a:xfrm>
            <a:off x="4572000" y="4107425"/>
            <a:ext cx="4060200" cy="409800"/>
          </a:xfrm>
          <a:prstGeom prst="roundRect">
            <a:avLst>
              <a:gd name="adj" fmla="val 50000"/>
            </a:avLst>
          </a:prstGeom>
          <a:solidFill>
            <a:srgbClr val="3876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 variables lead to higher pledge amount of projects? 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4"/>
          <p:cNvSpPr/>
          <p:nvPr/>
        </p:nvSpPr>
        <p:spPr>
          <a:xfrm>
            <a:off x="442675" y="4107425"/>
            <a:ext cx="3589800" cy="409800"/>
          </a:xfrm>
          <a:prstGeom prst="roundRect">
            <a:avLst>
              <a:gd name="adj" fmla="val 50000"/>
            </a:avLst>
          </a:prstGeom>
          <a:solidFill>
            <a:srgbClr val="3876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  variables lead to successful  projects?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1" name="Google Shape;141;p14"/>
          <p:cNvCxnSpPr>
            <a:stCxn id="138" idx="2"/>
            <a:endCxn id="139" idx="0"/>
          </p:cNvCxnSpPr>
          <p:nvPr/>
        </p:nvCxnSpPr>
        <p:spPr>
          <a:xfrm rot="-5400000" flipH="1">
            <a:off x="5097175" y="2602600"/>
            <a:ext cx="675300" cy="23343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2" name="Google Shape;142;p14"/>
          <p:cNvCxnSpPr>
            <a:stCxn id="140" idx="0"/>
            <a:endCxn id="138" idx="2"/>
          </p:cNvCxnSpPr>
          <p:nvPr/>
        </p:nvCxnSpPr>
        <p:spPr>
          <a:xfrm rot="-5400000">
            <a:off x="2914975" y="2754725"/>
            <a:ext cx="675300" cy="20301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327675" y="250650"/>
            <a:ext cx="7505700" cy="6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AF7B51"/>
                </a:solidFill>
                <a:latin typeface="Calibri"/>
                <a:ea typeface="Calibri"/>
                <a:cs typeface="Calibri"/>
                <a:sym typeface="Calibri"/>
              </a:rPr>
              <a:t>Data Structure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379425" y="3869425"/>
            <a:ext cx="3177300" cy="7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sp>
        <p:nvSpPr>
          <p:cNvPr id="149" name="Google Shape;149;p15"/>
          <p:cNvSpPr txBox="1"/>
          <p:nvPr/>
        </p:nvSpPr>
        <p:spPr>
          <a:xfrm>
            <a:off x="546825" y="772050"/>
            <a:ext cx="7505700" cy="3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9325" y="250650"/>
            <a:ext cx="3057226" cy="8919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1" name="Google Shape;151;p15"/>
          <p:cNvGraphicFramePr/>
          <p:nvPr/>
        </p:nvGraphicFramePr>
        <p:xfrm>
          <a:off x="860750" y="1076900"/>
          <a:ext cx="4243600" cy="3178000"/>
        </p:xfrm>
        <a:graphic>
          <a:graphicData uri="http://schemas.openxmlformats.org/drawingml/2006/table">
            <a:tbl>
              <a:tblPr>
                <a:noFill/>
                <a:tableStyleId>{53115780-E80C-4E16-B25B-388677E14A98}</a:tableStyleId>
              </a:tblPr>
              <a:tblGrid>
                <a:gridCol w="140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Variable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Example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93C4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State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Failed, Successful, Live, Canceled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Main_category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Technology, Design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Goal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$1000, $30000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Pledged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$2421.00, $220.00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Backers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3,15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Launched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2015-08-11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Deadline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2018-02-13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2" name="Google Shape;152;p15"/>
          <p:cNvSpPr txBox="1"/>
          <p:nvPr/>
        </p:nvSpPr>
        <p:spPr>
          <a:xfrm>
            <a:off x="5256750" y="1729200"/>
            <a:ext cx="3555300" cy="19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❖"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 selecting: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Successful &amp; Failed projects 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      Analysis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Live Projects 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      Prediction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6266625" y="2524975"/>
            <a:ext cx="304200" cy="152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6266625" y="2940025"/>
            <a:ext cx="304200" cy="152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>
            <a:spLocks noGrp="1"/>
          </p:cNvSpPr>
          <p:nvPr>
            <p:ph type="title"/>
          </p:nvPr>
        </p:nvSpPr>
        <p:spPr>
          <a:xfrm>
            <a:off x="371500" y="297200"/>
            <a:ext cx="7505700" cy="5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Which category is more successful?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911050" y="3713625"/>
            <a:ext cx="7924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Largest projects source: Film &amp; Videos            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Strong development prospects industries: Dance, Comics, Theater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Chi-test result: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Different categories have different proportions of failed and successful projects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975" y="810500"/>
            <a:ext cx="5954451" cy="299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278100" y="245850"/>
            <a:ext cx="7505700" cy="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How did backers treat different categories?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100" y="960250"/>
            <a:ext cx="3918676" cy="2378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7"/>
          <p:cNvSpPr txBox="1"/>
          <p:nvPr/>
        </p:nvSpPr>
        <p:spPr>
          <a:xfrm>
            <a:off x="485563" y="3452350"/>
            <a:ext cx="3924000" cy="12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More backers: Games, Technology and Design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7"/>
          <p:cNvSpPr txBox="1"/>
          <p:nvPr/>
        </p:nvSpPr>
        <p:spPr>
          <a:xfrm>
            <a:off x="4406900" y="3452350"/>
            <a:ext cx="3918600" cy="12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Backers are generous to invest: Technology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3150" y="941576"/>
            <a:ext cx="3866099" cy="232743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7"/>
          <p:cNvSpPr txBox="1"/>
          <p:nvPr/>
        </p:nvSpPr>
        <p:spPr>
          <a:xfrm>
            <a:off x="720925" y="4048075"/>
            <a:ext cx="34533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title"/>
          </p:nvPr>
        </p:nvSpPr>
        <p:spPr>
          <a:xfrm>
            <a:off x="405125" y="308000"/>
            <a:ext cx="7505700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How did goal affect projects?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525" y="908500"/>
            <a:ext cx="4244476" cy="25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8100" y="908500"/>
            <a:ext cx="4006301" cy="214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 txBox="1"/>
          <p:nvPr/>
        </p:nvSpPr>
        <p:spPr>
          <a:xfrm>
            <a:off x="796975" y="3480125"/>
            <a:ext cx="34329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The goal amounts of successful projects were much smaller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4892200" y="3480125"/>
            <a:ext cx="3338400" cy="9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Successful projects: smaller range with a lower position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❖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Projects with reasonable goals are easier to success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>
            <a:spLocks noGrp="1"/>
          </p:cNvSpPr>
          <p:nvPr>
            <p:ph type="title"/>
          </p:nvPr>
        </p:nvSpPr>
        <p:spPr>
          <a:xfrm>
            <a:off x="518450" y="3262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Statistic Test: Where exist the difference ？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19"/>
          <p:cNvGrpSpPr/>
          <p:nvPr/>
        </p:nvGrpSpPr>
        <p:grpSpPr>
          <a:xfrm>
            <a:off x="157400" y="961275"/>
            <a:ext cx="2569275" cy="3416550"/>
            <a:chOff x="157400" y="1189988"/>
            <a:chExt cx="2569275" cy="3416550"/>
          </a:xfrm>
        </p:grpSpPr>
        <p:sp>
          <p:nvSpPr>
            <p:cNvPr id="187" name="Google Shape;187;p19"/>
            <p:cNvSpPr/>
            <p:nvPr/>
          </p:nvSpPr>
          <p:spPr>
            <a:xfrm>
              <a:off x="314375" y="1189988"/>
              <a:ext cx="2412300" cy="669000"/>
            </a:xfrm>
            <a:prstGeom prst="homePlate">
              <a:avLst>
                <a:gd name="adj" fmla="val 50000"/>
              </a:avLst>
            </a:pr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Successful proportion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8" name="Google Shape;188;p19"/>
            <p:cNvSpPr txBox="1"/>
            <p:nvPr/>
          </p:nvSpPr>
          <p:spPr>
            <a:xfrm>
              <a:off x="157400" y="1990838"/>
              <a:ext cx="21666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400"/>
                <a:buFont typeface="Calibri"/>
                <a:buChar char="❖"/>
              </a:pPr>
              <a:r>
                <a:rPr lang="en">
                  <a:solidFill>
                    <a:srgbClr val="333333"/>
                  </a:solidFill>
                  <a:latin typeface="Calibri"/>
                  <a:ea typeface="Calibri"/>
                  <a:cs typeface="Calibri"/>
                  <a:sym typeface="Calibri"/>
                </a:rPr>
                <a:t>Different categories had different proportion of failed and successful projects</a:t>
              </a:r>
              <a:endParaRPr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800"/>
                </a:spcBef>
                <a:spcAft>
                  <a:spcPts val="0"/>
                </a:spcAft>
                <a:buNone/>
              </a:pPr>
              <a:endParaRPr sz="12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" name="Google Shape;189;p19"/>
          <p:cNvGrpSpPr/>
          <p:nvPr/>
        </p:nvGrpSpPr>
        <p:grpSpPr>
          <a:xfrm>
            <a:off x="2154075" y="961175"/>
            <a:ext cx="2650651" cy="3416650"/>
            <a:chOff x="2154075" y="1189775"/>
            <a:chExt cx="2650651" cy="3416650"/>
          </a:xfrm>
        </p:grpSpPr>
        <p:sp>
          <p:nvSpPr>
            <p:cNvPr id="190" name="Google Shape;190;p19"/>
            <p:cNvSpPr/>
            <p:nvPr/>
          </p:nvSpPr>
          <p:spPr>
            <a:xfrm>
              <a:off x="2263425" y="1189775"/>
              <a:ext cx="2541300" cy="669000"/>
            </a:xfrm>
            <a:prstGeom prst="chevron">
              <a:avLst>
                <a:gd name="adj" fmla="val 50000"/>
              </a:avLst>
            </a:pr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Goal Reaching Ratio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" name="Google Shape;191;p19"/>
            <p:cNvSpPr txBox="1"/>
            <p:nvPr/>
          </p:nvSpPr>
          <p:spPr>
            <a:xfrm>
              <a:off x="2154075" y="1990725"/>
              <a:ext cx="22926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400"/>
                <a:buFont typeface="Calibri"/>
                <a:buChar char="❖"/>
              </a:pPr>
              <a:r>
                <a:rPr lang="en">
                  <a:solidFill>
                    <a:srgbClr val="333333"/>
                  </a:solidFill>
                  <a:latin typeface="Calibri"/>
                  <a:ea typeface="Calibri"/>
                  <a:cs typeface="Calibri"/>
                  <a:sym typeface="Calibri"/>
                </a:rPr>
                <a:t>High goal-reaching ratio: Music, Games, Comics, Technology, Art </a:t>
              </a:r>
              <a:endParaRPr sz="12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" name="Google Shape;192;p19"/>
          <p:cNvGrpSpPr/>
          <p:nvPr/>
        </p:nvGrpSpPr>
        <p:grpSpPr>
          <a:xfrm>
            <a:off x="4329974" y="961175"/>
            <a:ext cx="2541300" cy="3416650"/>
            <a:chOff x="4329974" y="1189775"/>
            <a:chExt cx="2541300" cy="3416650"/>
          </a:xfrm>
        </p:grpSpPr>
        <p:sp>
          <p:nvSpPr>
            <p:cNvPr id="193" name="Google Shape;193;p19"/>
            <p:cNvSpPr/>
            <p:nvPr/>
          </p:nvSpPr>
          <p:spPr>
            <a:xfrm>
              <a:off x="4329974" y="1189775"/>
              <a:ext cx="2541300" cy="669000"/>
            </a:xfrm>
            <a:prstGeom prst="chevron">
              <a:avLst>
                <a:gd name="adj" fmla="val 5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Backers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19"/>
            <p:cNvSpPr txBox="1"/>
            <p:nvPr/>
          </p:nvSpPr>
          <p:spPr>
            <a:xfrm>
              <a:off x="4329975" y="1990725"/>
              <a:ext cx="21657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400"/>
                <a:buFont typeface="Calibri"/>
                <a:buChar char="❖"/>
              </a:pPr>
              <a:r>
                <a:rPr lang="en">
                  <a:solidFill>
                    <a:srgbClr val="333333"/>
                  </a:solidFill>
                  <a:latin typeface="Calibri"/>
                  <a:ea typeface="Calibri"/>
                  <a:cs typeface="Calibri"/>
                  <a:sym typeface="Calibri"/>
                </a:rPr>
                <a:t>On average, the backer numbers of successful projects were 17 times larger than failed projects</a:t>
              </a:r>
              <a:endParaRPr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800"/>
                </a:spcBef>
                <a:spcAft>
                  <a:spcPts val="0"/>
                </a:spcAft>
                <a:buNone/>
              </a:pPr>
              <a:endParaRPr sz="12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" name="Google Shape;195;p19"/>
          <p:cNvGrpSpPr/>
          <p:nvPr/>
        </p:nvGrpSpPr>
        <p:grpSpPr>
          <a:xfrm>
            <a:off x="6410424" y="961175"/>
            <a:ext cx="2337300" cy="3416650"/>
            <a:chOff x="6396749" y="1189775"/>
            <a:chExt cx="2337300" cy="3416650"/>
          </a:xfrm>
        </p:grpSpPr>
        <p:sp>
          <p:nvSpPr>
            <p:cNvPr id="196" name="Google Shape;196;p19"/>
            <p:cNvSpPr/>
            <p:nvPr/>
          </p:nvSpPr>
          <p:spPr>
            <a:xfrm>
              <a:off x="6396749" y="1189775"/>
              <a:ext cx="2337300" cy="669000"/>
            </a:xfrm>
            <a:prstGeom prst="chevron">
              <a:avLst>
                <a:gd name="adj" fmla="val 50000"/>
              </a:avLst>
            </a:pr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Successful characteristics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7" name="Google Shape;197;p19"/>
            <p:cNvSpPr txBox="1"/>
            <p:nvPr/>
          </p:nvSpPr>
          <p:spPr>
            <a:xfrm>
              <a:off x="6396749" y="1990725"/>
              <a:ext cx="21558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33333"/>
                </a:buClr>
                <a:buSzPts val="1400"/>
                <a:buFont typeface="Calibri"/>
                <a:buChar char="❖"/>
              </a:pPr>
              <a:r>
                <a:rPr lang="en">
                  <a:solidFill>
                    <a:srgbClr val="333333"/>
                  </a:solidFill>
                  <a:latin typeface="Calibri"/>
                  <a:ea typeface="Calibri"/>
                  <a:cs typeface="Calibri"/>
                  <a:sym typeface="Calibri"/>
                </a:rPr>
                <a:t>Successful projects: lower goals, higher pledged amounts, much higher goal-reaching ability</a:t>
              </a:r>
              <a:endParaRPr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12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448775" y="327100"/>
            <a:ext cx="8173200" cy="4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Logistic Regression: Who is likely to succeed?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0"/>
          <p:cNvSpPr txBox="1">
            <a:spLocks noGrp="1"/>
          </p:cNvSpPr>
          <p:nvPr>
            <p:ph type="body" idx="1"/>
          </p:nvPr>
        </p:nvSpPr>
        <p:spPr>
          <a:xfrm>
            <a:off x="448775" y="8393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❖"/>
            </a:pP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</a:rPr>
              <a:t>Model:</a:t>
            </a:r>
            <a:endParaRPr sz="14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➢"/>
            </a:pP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</a:rPr>
              <a:t>Dependent variable: isSuccessful (0 or 1)</a:t>
            </a:r>
            <a:endParaRPr sz="14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➢"/>
            </a:pP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</a:rPr>
              <a:t>Independent variables: goal, backers, main_category</a:t>
            </a:r>
            <a:endParaRPr sz="14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Char char="❖"/>
            </a:pP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</a:rPr>
              <a:t>Higher successful probability</a:t>
            </a:r>
            <a:endParaRPr sz="14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grpSp>
        <p:nvGrpSpPr>
          <p:cNvPr id="204" name="Google Shape;204;p20"/>
          <p:cNvGrpSpPr/>
          <p:nvPr/>
        </p:nvGrpSpPr>
        <p:grpSpPr>
          <a:xfrm>
            <a:off x="1023239" y="1957153"/>
            <a:ext cx="1377051" cy="954600"/>
            <a:chOff x="1151865" y="1957150"/>
            <a:chExt cx="1174657" cy="954600"/>
          </a:xfrm>
        </p:grpSpPr>
        <p:sp>
          <p:nvSpPr>
            <p:cNvPr id="205" name="Google Shape;205;p20"/>
            <p:cNvSpPr/>
            <p:nvPr/>
          </p:nvSpPr>
          <p:spPr>
            <a:xfrm>
              <a:off x="1151865" y="1957150"/>
              <a:ext cx="1151700" cy="954600"/>
            </a:xfrm>
            <a:prstGeom prst="ellipse">
              <a:avLst/>
            </a:prstGeom>
            <a:noFill/>
            <a:ln w="381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0"/>
            <p:cNvSpPr txBox="1"/>
            <p:nvPr/>
          </p:nvSpPr>
          <p:spPr>
            <a:xfrm>
              <a:off x="1174822" y="2163100"/>
              <a:ext cx="1151700" cy="54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 b="1">
                  <a:solidFill>
                    <a:srgbClr val="F1C232"/>
                  </a:solidFill>
                  <a:latin typeface="Roboto"/>
                  <a:ea typeface="Roboto"/>
                  <a:cs typeface="Roboto"/>
                  <a:sym typeface="Roboto"/>
                </a:rPr>
                <a:t>Theater</a:t>
              </a:r>
              <a:endParaRPr sz="1800" b="1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7" name="Google Shape;207;p20"/>
          <p:cNvGrpSpPr/>
          <p:nvPr/>
        </p:nvGrpSpPr>
        <p:grpSpPr>
          <a:xfrm>
            <a:off x="6823586" y="1957156"/>
            <a:ext cx="1407838" cy="954600"/>
            <a:chOff x="1151865" y="1957150"/>
            <a:chExt cx="1151700" cy="954600"/>
          </a:xfrm>
        </p:grpSpPr>
        <p:sp>
          <p:nvSpPr>
            <p:cNvPr id="208" name="Google Shape;208;p20"/>
            <p:cNvSpPr/>
            <p:nvPr/>
          </p:nvSpPr>
          <p:spPr>
            <a:xfrm>
              <a:off x="1151865" y="1957150"/>
              <a:ext cx="1151700" cy="954600"/>
            </a:xfrm>
            <a:prstGeom prst="ellipse">
              <a:avLst/>
            </a:prstGeom>
            <a:noFill/>
            <a:ln w="381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0"/>
            <p:cNvSpPr txBox="1"/>
            <p:nvPr/>
          </p:nvSpPr>
          <p:spPr>
            <a:xfrm>
              <a:off x="1151865" y="2163100"/>
              <a:ext cx="1151700" cy="54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 b="1">
                  <a:solidFill>
                    <a:srgbClr val="F1C232"/>
                  </a:solidFill>
                  <a:latin typeface="Roboto"/>
                  <a:ea typeface="Roboto"/>
                  <a:cs typeface="Roboto"/>
                  <a:sym typeface="Roboto"/>
                </a:rPr>
                <a:t>Music</a:t>
              </a:r>
              <a:endParaRPr sz="1800" b="1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0" name="Google Shape;210;p20"/>
          <p:cNvGrpSpPr/>
          <p:nvPr/>
        </p:nvGrpSpPr>
        <p:grpSpPr>
          <a:xfrm>
            <a:off x="4636512" y="1957153"/>
            <a:ext cx="1593106" cy="954600"/>
            <a:chOff x="1084819" y="1957150"/>
            <a:chExt cx="1285800" cy="954600"/>
          </a:xfrm>
        </p:grpSpPr>
        <p:sp>
          <p:nvSpPr>
            <p:cNvPr id="211" name="Google Shape;211;p20"/>
            <p:cNvSpPr/>
            <p:nvPr/>
          </p:nvSpPr>
          <p:spPr>
            <a:xfrm>
              <a:off x="1151865" y="1957150"/>
              <a:ext cx="1151700" cy="954600"/>
            </a:xfrm>
            <a:prstGeom prst="ellipse">
              <a:avLst/>
            </a:prstGeom>
            <a:noFill/>
            <a:ln w="381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0"/>
            <p:cNvSpPr txBox="1"/>
            <p:nvPr/>
          </p:nvSpPr>
          <p:spPr>
            <a:xfrm>
              <a:off x="1084819" y="2163097"/>
              <a:ext cx="1285800" cy="54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 b="1">
                  <a:solidFill>
                    <a:srgbClr val="F1C232"/>
                  </a:solidFill>
                  <a:latin typeface="Roboto"/>
                  <a:ea typeface="Roboto"/>
                  <a:cs typeface="Roboto"/>
                  <a:sym typeface="Roboto"/>
                </a:rPr>
                <a:t>Film &amp; Video</a:t>
              </a:r>
              <a:endParaRPr sz="1800" b="1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0"/>
          <p:cNvGrpSpPr/>
          <p:nvPr/>
        </p:nvGrpSpPr>
        <p:grpSpPr>
          <a:xfrm>
            <a:off x="1009937" y="3493200"/>
            <a:ext cx="1337100" cy="1027500"/>
            <a:chOff x="7420762" y="1957150"/>
            <a:chExt cx="1337100" cy="1027500"/>
          </a:xfrm>
        </p:grpSpPr>
        <p:sp>
          <p:nvSpPr>
            <p:cNvPr id="214" name="Google Shape;214;p20"/>
            <p:cNvSpPr/>
            <p:nvPr/>
          </p:nvSpPr>
          <p:spPr>
            <a:xfrm>
              <a:off x="7420762" y="1957150"/>
              <a:ext cx="1337100" cy="1027500"/>
            </a:xfrm>
            <a:prstGeom prst="ellipse">
              <a:avLst/>
            </a:prstGeom>
            <a:noFill/>
            <a:ln w="38100" cap="flat" cmpd="sng">
              <a:solidFill>
                <a:srgbClr val="6FA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" name="Google Shape;215;p20"/>
            <p:cNvSpPr txBox="1"/>
            <p:nvPr/>
          </p:nvSpPr>
          <p:spPr>
            <a:xfrm>
              <a:off x="7470683" y="2201975"/>
              <a:ext cx="1149000" cy="62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 b="1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   </a:t>
              </a:r>
              <a:r>
                <a:rPr lang="en" sz="1800" b="1">
                  <a:solidFill>
                    <a:srgbClr val="6FA8DC"/>
                  </a:solidFill>
                  <a:latin typeface="Roboto"/>
                  <a:ea typeface="Roboto"/>
                  <a:cs typeface="Roboto"/>
                  <a:sym typeface="Roboto"/>
                </a:rPr>
                <a:t>Games</a:t>
              </a:r>
              <a:endParaRPr sz="1800" b="1">
                <a:solidFill>
                  <a:srgbClr val="6FA8D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6" name="Google Shape;216;p20"/>
          <p:cNvSpPr txBox="1"/>
          <p:nvPr/>
        </p:nvSpPr>
        <p:spPr>
          <a:xfrm>
            <a:off x="448775" y="2966900"/>
            <a:ext cx="3700500" cy="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Lowest successful probability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7" name="Google Shape;217;p20"/>
          <p:cNvGrpSpPr/>
          <p:nvPr/>
        </p:nvGrpSpPr>
        <p:grpSpPr>
          <a:xfrm>
            <a:off x="2838693" y="3493200"/>
            <a:ext cx="1497951" cy="1027500"/>
            <a:chOff x="7420762" y="1957150"/>
            <a:chExt cx="1414496" cy="1027500"/>
          </a:xfrm>
        </p:grpSpPr>
        <p:sp>
          <p:nvSpPr>
            <p:cNvPr id="218" name="Google Shape;218;p20"/>
            <p:cNvSpPr/>
            <p:nvPr/>
          </p:nvSpPr>
          <p:spPr>
            <a:xfrm>
              <a:off x="7420762" y="1957150"/>
              <a:ext cx="1337100" cy="1027500"/>
            </a:xfrm>
            <a:prstGeom prst="ellipse">
              <a:avLst/>
            </a:prstGeom>
            <a:noFill/>
            <a:ln w="38100" cap="flat" cmpd="sng">
              <a:solidFill>
                <a:srgbClr val="6FA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" name="Google Shape;219;p20"/>
            <p:cNvSpPr txBox="1"/>
            <p:nvPr/>
          </p:nvSpPr>
          <p:spPr>
            <a:xfrm>
              <a:off x="7686258" y="2234050"/>
              <a:ext cx="1149000" cy="62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 b="1">
                  <a:solidFill>
                    <a:srgbClr val="6FA8DC"/>
                  </a:solidFill>
                  <a:latin typeface="Roboto"/>
                  <a:ea typeface="Roboto"/>
                  <a:cs typeface="Roboto"/>
                  <a:sym typeface="Roboto"/>
                </a:rPr>
                <a:t>Crafts</a:t>
              </a:r>
              <a:endParaRPr sz="1800" b="1">
                <a:solidFill>
                  <a:srgbClr val="6FA8D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" name="Google Shape;220;p20"/>
          <p:cNvGrpSpPr/>
          <p:nvPr/>
        </p:nvGrpSpPr>
        <p:grpSpPr>
          <a:xfrm>
            <a:off x="4743703" y="3493200"/>
            <a:ext cx="1555500" cy="1027500"/>
            <a:chOff x="7420762" y="1957150"/>
            <a:chExt cx="1464413" cy="1027500"/>
          </a:xfrm>
        </p:grpSpPr>
        <p:sp>
          <p:nvSpPr>
            <p:cNvPr id="221" name="Google Shape;221;p20"/>
            <p:cNvSpPr/>
            <p:nvPr/>
          </p:nvSpPr>
          <p:spPr>
            <a:xfrm>
              <a:off x="7420762" y="1957150"/>
              <a:ext cx="1337100" cy="1027500"/>
            </a:xfrm>
            <a:prstGeom prst="ellipse">
              <a:avLst/>
            </a:prstGeom>
            <a:noFill/>
            <a:ln w="38100" cap="flat" cmpd="sng">
              <a:solidFill>
                <a:srgbClr val="6FA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" name="Google Shape;222;p20"/>
            <p:cNvSpPr txBox="1"/>
            <p:nvPr/>
          </p:nvSpPr>
          <p:spPr>
            <a:xfrm>
              <a:off x="7470675" y="2201975"/>
              <a:ext cx="1414500" cy="62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 b="1">
                  <a:solidFill>
                    <a:srgbClr val="6FA8DC"/>
                  </a:solidFill>
                  <a:latin typeface="Roboto"/>
                  <a:ea typeface="Roboto"/>
                  <a:cs typeface="Roboto"/>
                  <a:sym typeface="Roboto"/>
                </a:rPr>
                <a:t>Journalism</a:t>
              </a:r>
              <a:endParaRPr sz="1800" b="1">
                <a:solidFill>
                  <a:srgbClr val="6FA8D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" name="Google Shape;223;p20"/>
          <p:cNvGrpSpPr/>
          <p:nvPr/>
        </p:nvGrpSpPr>
        <p:grpSpPr>
          <a:xfrm>
            <a:off x="2195830" y="1957153"/>
            <a:ext cx="2057387" cy="1897977"/>
            <a:chOff x="571536" y="1957150"/>
            <a:chExt cx="1755000" cy="1897977"/>
          </a:xfrm>
        </p:grpSpPr>
        <p:sp>
          <p:nvSpPr>
            <p:cNvPr id="224" name="Google Shape;224;p20"/>
            <p:cNvSpPr/>
            <p:nvPr/>
          </p:nvSpPr>
          <p:spPr>
            <a:xfrm>
              <a:off x="1151865" y="1957150"/>
              <a:ext cx="1151700" cy="954600"/>
            </a:xfrm>
            <a:prstGeom prst="ellipse">
              <a:avLst/>
            </a:prstGeom>
            <a:noFill/>
            <a:ln w="381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0"/>
            <p:cNvSpPr txBox="1"/>
            <p:nvPr/>
          </p:nvSpPr>
          <p:spPr>
            <a:xfrm>
              <a:off x="571536" y="3117727"/>
              <a:ext cx="17550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6" name="Google Shape;226;p20"/>
            <p:cNvSpPr txBox="1"/>
            <p:nvPr/>
          </p:nvSpPr>
          <p:spPr>
            <a:xfrm>
              <a:off x="1174822" y="2163100"/>
              <a:ext cx="1151700" cy="54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 b="1">
                  <a:solidFill>
                    <a:srgbClr val="F1C232"/>
                  </a:solidFill>
                  <a:latin typeface="Roboto"/>
                  <a:ea typeface="Roboto"/>
                  <a:cs typeface="Roboto"/>
                  <a:sym typeface="Roboto"/>
                </a:rPr>
                <a:t>Dance</a:t>
              </a:r>
              <a:endParaRPr sz="1800" b="1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"/>
          <p:cNvSpPr txBox="1">
            <a:spLocks noGrp="1"/>
          </p:cNvSpPr>
          <p:nvPr>
            <p:ph type="title"/>
          </p:nvPr>
        </p:nvSpPr>
        <p:spPr>
          <a:xfrm>
            <a:off x="499275" y="316150"/>
            <a:ext cx="7505700" cy="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Linear Regression: How to get more pledge?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804075" y="1600350"/>
            <a:ext cx="34503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For all categories to get pledge: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</p:txBody>
      </p:sp>
      <p:sp>
        <p:nvSpPr>
          <p:cNvPr id="233" name="Google Shape;233;p21"/>
          <p:cNvSpPr/>
          <p:nvPr/>
        </p:nvSpPr>
        <p:spPr>
          <a:xfrm>
            <a:off x="3810000" y="1642725"/>
            <a:ext cx="142800" cy="3270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1"/>
          <p:cNvSpPr txBox="1"/>
          <p:nvPr/>
        </p:nvSpPr>
        <p:spPr>
          <a:xfrm>
            <a:off x="804075" y="2036163"/>
            <a:ext cx="42600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With 1 backer increase, who get more?</a:t>
            </a:r>
            <a:endParaRPr b="1"/>
          </a:p>
        </p:txBody>
      </p:sp>
      <p:sp>
        <p:nvSpPr>
          <p:cNvPr id="235" name="Google Shape;235;p21"/>
          <p:cNvSpPr/>
          <p:nvPr/>
        </p:nvSpPr>
        <p:spPr>
          <a:xfrm>
            <a:off x="4437350" y="2171857"/>
            <a:ext cx="2397030" cy="1797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9525" cap="flat" cmpd="sng">
                  <a:solidFill>
                    <a:srgbClr val="6FA8DC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6FA8DC"/>
                </a:solidFill>
                <a:latin typeface="Comic Sans MS" charset="0"/>
                <a:ea typeface="Comic Sans MS" charset="0"/>
                <a:cs typeface="Comic Sans MS" charset="0"/>
              </a:rPr>
              <a:t>Design, Food, Photography</a:t>
            </a:r>
          </a:p>
        </p:txBody>
      </p:sp>
      <p:sp>
        <p:nvSpPr>
          <p:cNvPr id="236" name="Google Shape;236;p21"/>
          <p:cNvSpPr txBox="1"/>
          <p:nvPr/>
        </p:nvSpPr>
        <p:spPr>
          <a:xfrm>
            <a:off x="804075" y="2479250"/>
            <a:ext cx="49971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➢"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With same backers and goal, who raised more?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</p:txBody>
      </p:sp>
      <p:sp>
        <p:nvSpPr>
          <p:cNvPr id="237" name="Google Shape;237;p21"/>
          <p:cNvSpPr/>
          <p:nvPr/>
        </p:nvSpPr>
        <p:spPr>
          <a:xfrm>
            <a:off x="5151201" y="2601156"/>
            <a:ext cx="1072045" cy="2050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500" b="0" i="0" dirty="0">
                <a:ln w="9525" cap="flat" cmpd="sng">
                  <a:solidFill>
                    <a:srgbClr val="6FA8DC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6FA8DC"/>
                </a:solidFill>
                <a:latin typeface="Comic Sans MS" charset="0"/>
                <a:ea typeface="Comic Sans MS" charset="0"/>
                <a:cs typeface="Comic Sans MS" charset="0"/>
              </a:rPr>
              <a:t>Technology</a:t>
            </a:r>
          </a:p>
        </p:txBody>
      </p:sp>
      <p:sp>
        <p:nvSpPr>
          <p:cNvPr id="238" name="Google Shape;238;p21"/>
          <p:cNvSpPr/>
          <p:nvPr/>
        </p:nvSpPr>
        <p:spPr>
          <a:xfrm>
            <a:off x="4587521" y="3934083"/>
            <a:ext cx="2665536" cy="2201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rgbClr val="6FA8DC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6FA8DC"/>
                </a:solidFill>
                <a:latin typeface="Comic Sans MS" charset="0"/>
                <a:ea typeface="Comic Sans MS" charset="0"/>
                <a:cs typeface="Comic Sans MS" charset="0"/>
              </a:rPr>
              <a:t>April, September, November</a:t>
            </a:r>
          </a:p>
        </p:txBody>
      </p:sp>
      <p:sp>
        <p:nvSpPr>
          <p:cNvPr id="239" name="Google Shape;239;p21"/>
          <p:cNvSpPr/>
          <p:nvPr/>
        </p:nvSpPr>
        <p:spPr>
          <a:xfrm>
            <a:off x="4036033" y="1690107"/>
            <a:ext cx="723230" cy="17524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sz="900" b="0" i="0" dirty="0">
                <a:ln w="9525" cap="flat" cmpd="sng">
                  <a:solidFill>
                    <a:srgbClr val="6FA8DC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6FA8DC"/>
                </a:solidFill>
                <a:latin typeface="Comic Sans MS" charset="0"/>
                <a:ea typeface="Comic Sans MS" charset="0"/>
                <a:cs typeface="Comic Sans MS" charset="0"/>
              </a:rPr>
              <a:t>backers</a:t>
            </a:r>
          </a:p>
        </p:txBody>
      </p:sp>
      <p:sp>
        <p:nvSpPr>
          <p:cNvPr id="240" name="Google Shape;240;p21"/>
          <p:cNvSpPr txBox="1"/>
          <p:nvPr/>
        </p:nvSpPr>
        <p:spPr>
          <a:xfrm>
            <a:off x="7253057" y="3920184"/>
            <a:ext cx="1509203" cy="282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D85C6"/>
                </a:solidFill>
                <a:latin typeface="Comic Sans MS" charset="0"/>
                <a:ea typeface="Comic Sans MS" charset="0"/>
                <a:cs typeface="Comic Sans MS" charset="0"/>
                <a:sym typeface="Amatic SC"/>
              </a:rPr>
              <a:t>For Technology</a:t>
            </a:r>
            <a:endParaRPr sz="1000" b="1" dirty="0">
              <a:solidFill>
                <a:srgbClr val="3D85C6"/>
              </a:solidFill>
              <a:latin typeface="Comic Sans MS" charset="0"/>
              <a:ea typeface="Comic Sans MS" charset="0"/>
              <a:cs typeface="Comic Sans MS" charset="0"/>
              <a:sym typeface="Amatic SC"/>
            </a:endParaRPr>
          </a:p>
        </p:txBody>
      </p:sp>
      <p:sp>
        <p:nvSpPr>
          <p:cNvPr id="241" name="Google Shape;241;p21"/>
          <p:cNvSpPr txBox="1"/>
          <p:nvPr/>
        </p:nvSpPr>
        <p:spPr>
          <a:xfrm>
            <a:off x="346875" y="762925"/>
            <a:ext cx="80229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❖"/>
            </a:pPr>
            <a:r>
              <a:rPr lang="en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Model 1:</a:t>
            </a:r>
            <a:endParaRPr>
              <a:solidFill>
                <a:srgbClr val="333333"/>
              </a:solidFill>
              <a:highlight>
                <a:schemeClr val="dk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➢"/>
            </a:pPr>
            <a:r>
              <a:rPr lang="en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Dependent variable: pledged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➢"/>
            </a:pPr>
            <a:r>
              <a:rPr lang="en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Independent variables: goal, backers, factor(main_category),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factor(main_category) x backers</a:t>
            </a:r>
            <a:endParaRPr/>
          </a:p>
        </p:txBody>
      </p:sp>
      <p:sp>
        <p:nvSpPr>
          <p:cNvPr id="242" name="Google Shape;242;p21"/>
          <p:cNvSpPr txBox="1"/>
          <p:nvPr/>
        </p:nvSpPr>
        <p:spPr>
          <a:xfrm>
            <a:off x="346875" y="2843342"/>
            <a:ext cx="7505700" cy="13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❖"/>
            </a:pPr>
            <a:r>
              <a:rPr lang="en" dirty="0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Model 2: </a:t>
            </a:r>
            <a:endParaRPr dirty="0">
              <a:solidFill>
                <a:srgbClr val="333333"/>
              </a:solidFill>
              <a:highlight>
                <a:schemeClr val="dk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➢"/>
            </a:pPr>
            <a:r>
              <a:rPr lang="en" dirty="0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Dependent variable: pledged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➢"/>
            </a:pPr>
            <a:r>
              <a:rPr lang="en" dirty="0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Independent variables: goal, backers, factor(</a:t>
            </a:r>
            <a:r>
              <a:rPr lang="en" dirty="0" err="1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EndMonth</a:t>
            </a:r>
            <a:r>
              <a:rPr lang="en" dirty="0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), factor(</a:t>
            </a:r>
            <a:r>
              <a:rPr lang="en" dirty="0" err="1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EndMonth</a:t>
            </a:r>
            <a:r>
              <a:rPr lang="en" dirty="0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) x backers</a:t>
            </a:r>
            <a:endParaRPr dirty="0">
              <a:solidFill>
                <a:srgbClr val="333333"/>
              </a:solidFill>
              <a:highlight>
                <a:schemeClr val="dk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➢"/>
            </a:pPr>
            <a:r>
              <a:rPr lang="en" dirty="0">
                <a:solidFill>
                  <a:srgbClr val="333333"/>
                </a:solidFill>
                <a:highlight>
                  <a:schemeClr val="dk1"/>
                </a:highlight>
                <a:latin typeface="Calibri"/>
                <a:ea typeface="Calibri"/>
                <a:cs typeface="Calibri"/>
                <a:sym typeface="Calibri"/>
              </a:rPr>
              <a:t>Data: Technology projects</a:t>
            </a:r>
            <a:endParaRPr dirty="0">
              <a:solidFill>
                <a:srgbClr val="333333"/>
              </a:solidFill>
              <a:highlight>
                <a:schemeClr val="dk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➢"/>
            </a:pPr>
            <a:r>
              <a:rPr lang="en" b="1" dirty="0">
                <a:latin typeface="Calibri"/>
                <a:ea typeface="Calibri"/>
                <a:cs typeface="Calibri"/>
                <a:sym typeface="Calibri"/>
              </a:rPr>
              <a:t>When is the better time to do promotion?</a:t>
            </a:r>
            <a:endParaRPr b="1" dirty="0">
              <a:solidFill>
                <a:srgbClr val="333333"/>
              </a:solidFill>
              <a:highlight>
                <a:schemeClr val="dk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675</Words>
  <Application>Microsoft Macintosh PowerPoint</Application>
  <PresentationFormat>全屏显示(16:9)</PresentationFormat>
  <Paragraphs>178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Amatic SC</vt:lpstr>
      <vt:lpstr>Nunito</vt:lpstr>
      <vt:lpstr>Pacifico</vt:lpstr>
      <vt:lpstr>Roboto</vt:lpstr>
      <vt:lpstr>Arial</vt:lpstr>
      <vt:lpstr>Calibri</vt:lpstr>
      <vt:lpstr>Comic Sans MS</vt:lpstr>
      <vt:lpstr>Shift</vt:lpstr>
      <vt:lpstr>PowerPoint 演示文稿</vt:lpstr>
      <vt:lpstr>What is Kickstarter?</vt:lpstr>
      <vt:lpstr>Data Structure</vt:lpstr>
      <vt:lpstr>Which category is more successful? </vt:lpstr>
      <vt:lpstr>How did backers treat different categories?</vt:lpstr>
      <vt:lpstr>How did goal affect projects? </vt:lpstr>
      <vt:lpstr>Statistic Test: Where exist the difference ？</vt:lpstr>
      <vt:lpstr>Logistic Regression: Who is likely to succeed?</vt:lpstr>
      <vt:lpstr>Linear Regression: How to get more pledge?</vt:lpstr>
      <vt:lpstr>Segmentation : Success has different ways</vt:lpstr>
      <vt:lpstr>Prediction Analysis</vt:lpstr>
      <vt:lpstr>Prediction Analysis cont’d  </vt:lpstr>
      <vt:lpstr>What should Kickstarter do?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王明勤</cp:lastModifiedBy>
  <cp:revision>1</cp:revision>
  <dcterms:modified xsi:type="dcterms:W3CDTF">2018-12-06T02:07:10Z</dcterms:modified>
</cp:coreProperties>
</file>